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1" r:id="rId17"/>
    <p:sldId id="280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9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114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921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231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0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467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304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164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378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26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296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3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E9FA4-78E1-4097-AC39-1D79A04CA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616" y="481262"/>
            <a:ext cx="10058400" cy="2400059"/>
          </a:xfrm>
        </p:spPr>
        <p:txBody>
          <a:bodyPr/>
          <a:lstStyle/>
          <a:p>
            <a:pPr algn="ctr"/>
            <a:r>
              <a:rPr lang="uk-UA" dirty="0"/>
              <a:t>Курсова робота</a:t>
            </a:r>
            <a:br>
              <a:rPr lang="uk-UA" dirty="0"/>
            </a:br>
            <a:r>
              <a:rPr lang="uk-UA" sz="4800" dirty="0"/>
              <a:t>на тему: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DD64EEFC-657D-4F31-88EA-8A63A2C19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857500"/>
            <a:ext cx="10058400" cy="1143000"/>
          </a:xfrm>
        </p:spPr>
        <p:txBody>
          <a:bodyPr>
            <a:noAutofit/>
          </a:bodyPr>
          <a:lstStyle/>
          <a:p>
            <a:pPr algn="ctr"/>
            <a:r>
              <a:rPr lang="uk-UA" sz="4000" b="1" dirty="0">
                <a:solidFill>
                  <a:srgbClr val="C00000"/>
                </a:solidFill>
              </a:rPr>
              <a:t>ПЕРЕВІРКА НА ПЛАГІАТ ПРОГРАМНОГО КОДУ ЛАБОРАТОРНИХ РОБІТ СТУДЕНТІВ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B7F09-F1D7-46C2-BF8F-F9B2DCF6E2B3}"/>
              </a:ext>
            </a:extLst>
          </p:cNvPr>
          <p:cNvSpPr txBox="1"/>
          <p:nvPr/>
        </p:nvSpPr>
        <p:spPr>
          <a:xfrm>
            <a:off x="1066800" y="4334229"/>
            <a:ext cx="4944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 3 курсу</a:t>
            </a:r>
          </a:p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Кафедри математичної інформатики</a:t>
            </a:r>
          </a:p>
          <a:p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Шевченко Максим Олексійович</a:t>
            </a:r>
            <a:endParaRPr lang="ru-UA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CD3D5-8993-48C4-9F4D-43746CF8C7F1}"/>
              </a:ext>
            </a:extLst>
          </p:cNvPr>
          <p:cNvSpPr txBox="1"/>
          <p:nvPr/>
        </p:nvSpPr>
        <p:spPr>
          <a:xfrm>
            <a:off x="6180898" y="4334228"/>
            <a:ext cx="4929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 фізико-математичних наук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Панченко Тарас Володимирович</a:t>
            </a:r>
            <a:endParaRPr lang="ru-UA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7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49482EFE-EE5A-4813-8367-369E364EA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8"/>
            <a:ext cx="4937760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Решті слів Надаємо значення найближчого до них токена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50E31F2B-8137-4A81-BFF7-F904AFC32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7359"/>
            <a:ext cx="4937760" cy="4275667"/>
          </a:xfrm>
        </p:spPr>
        <p:txBody>
          <a:bodyPr>
            <a:normAutofit/>
          </a:bodyPr>
          <a:lstStyle/>
          <a:p>
            <a:r>
              <a:rPr lang="en-US" dirty="0"/>
              <a:t>#s &lt;</a:t>
            </a:r>
            <a:r>
              <a:rPr lang="en-US" b="1" dirty="0"/>
              <a:t>s</a:t>
            </a:r>
            <a:r>
              <a:rPr lang="en-US" dirty="0"/>
              <a:t>&gt;</a:t>
            </a:r>
          </a:p>
          <a:p>
            <a:r>
              <a:rPr lang="en-US" dirty="0"/>
              <a:t>s I </a:t>
            </a:r>
            <a:r>
              <a:rPr lang="en-US" b="1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n </a:t>
            </a:r>
            <a:r>
              <a:rPr lang="en-US" b="1" dirty="0"/>
              <a:t>n</a:t>
            </a:r>
            <a:r>
              <a:rPr lang="en-US" dirty="0"/>
              <a:t>(){</a:t>
            </a:r>
          </a:p>
          <a:p>
            <a:r>
              <a:rPr lang="en-US" dirty="0"/>
              <a:t>    t &lt;&lt; ;</a:t>
            </a:r>
          </a:p>
          <a:p>
            <a:r>
              <a:rPr lang="en-US" dirty="0"/>
              <a:t>    n </a:t>
            </a:r>
            <a:r>
              <a:rPr lang="en-US" b="1" dirty="0" err="1"/>
              <a:t>n</a:t>
            </a:r>
            <a:r>
              <a:rPr lang="en-US" dirty="0"/>
              <a:t> = n; </a:t>
            </a:r>
          </a:p>
          <a:p>
            <a:r>
              <a:rPr lang="en-US" dirty="0"/>
              <a:t>    n </a:t>
            </a:r>
            <a:r>
              <a:rPr lang="en-US" b="1" dirty="0" err="1"/>
              <a:t>n</a:t>
            </a:r>
            <a:r>
              <a:rPr lang="en-US" dirty="0"/>
              <a:t> = n; </a:t>
            </a:r>
          </a:p>
          <a:p>
            <a:r>
              <a:rPr lang="en-US" dirty="0"/>
              <a:t>    t &lt;&lt;  &lt;&lt; </a:t>
            </a:r>
            <a:r>
              <a:rPr lang="en-US" b="1" dirty="0"/>
              <a:t>n</a:t>
            </a:r>
            <a:r>
              <a:rPr lang="en-US" dirty="0"/>
              <a:t> + </a:t>
            </a:r>
            <a:r>
              <a:rPr lang="en-US" b="1" dirty="0"/>
              <a:t>n</a:t>
            </a:r>
            <a:r>
              <a:rPr lang="en-US" dirty="0"/>
              <a:t>;</a:t>
            </a:r>
          </a:p>
          <a:p>
            <a:r>
              <a:rPr lang="en-US" dirty="0"/>
              <a:t>    H n;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C13C417-F6FF-472C-ADFC-DCACA4D37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8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uk-UA" sz="2400" dirty="0"/>
              <a:t>Видалити пробіли й абзаци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0C89B60-8EBC-46FF-AD61-6446D31DD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37360"/>
            <a:ext cx="4937760" cy="4275666"/>
          </a:xfrm>
        </p:spPr>
        <p:txBody>
          <a:bodyPr>
            <a:normAutofit/>
          </a:bodyPr>
          <a:lstStyle/>
          <a:p>
            <a:r>
              <a:rPr lang="en-US" dirty="0"/>
              <a:t>#s&lt;s&gt;</a:t>
            </a:r>
            <a:r>
              <a:rPr lang="en-US" dirty="0" err="1"/>
              <a:t>sII;nn</a:t>
            </a:r>
            <a:r>
              <a:rPr lang="en-US" dirty="0"/>
              <a:t>(){t&lt;&lt;;</a:t>
            </a:r>
            <a:r>
              <a:rPr lang="en-US" dirty="0" err="1"/>
              <a:t>nn</a:t>
            </a:r>
            <a:r>
              <a:rPr lang="en-US" dirty="0"/>
              <a:t>=</a:t>
            </a:r>
            <a:r>
              <a:rPr lang="en-US" dirty="0" err="1"/>
              <a:t>n;nn</a:t>
            </a:r>
            <a:r>
              <a:rPr lang="en-US" dirty="0"/>
              <a:t>=</a:t>
            </a:r>
            <a:r>
              <a:rPr lang="en-US" dirty="0" err="1"/>
              <a:t>n;t</a:t>
            </a:r>
            <a:r>
              <a:rPr lang="en-US" dirty="0"/>
              <a:t>&lt;&lt;&lt;&lt;</a:t>
            </a:r>
            <a:r>
              <a:rPr lang="en-US" dirty="0" err="1"/>
              <a:t>n+n;Hn</a:t>
            </a:r>
            <a:r>
              <a:rPr lang="en-US" dirty="0"/>
              <a:t>;}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25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24DE7-FA07-466E-8A18-786EDFD4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Найдовший спільний підрядок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1065A8BB-DE95-4A8D-B728-D59EB7CD4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5228834"/>
              </a:xfrm>
            </p:spPr>
            <p:txBody>
              <a:bodyPr>
                <a:normAutofit/>
              </a:bodyPr>
              <a:lstStyle/>
              <a:p>
                <a:r>
                  <a:rPr lang="uk-UA" sz="2200" b="1" dirty="0"/>
                  <a:t>Найдовшим спільним підрядком </a:t>
                </a:r>
                <a:r>
                  <a:rPr lang="uk-UA" sz="2200" dirty="0"/>
                  <a:t>(НСП) рядків 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, 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,…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n</a:t>
                </a:r>
                <a:r>
                  <a:rPr lang="uk-UA" sz="2200" dirty="0"/>
                  <a:t> називається рядок w*, для якого виконується умова ||w*|| = </a:t>
                </a:r>
                <a:r>
                  <a:rPr lang="uk-UA" sz="2200" dirty="0" err="1"/>
                  <a:t>max</a:t>
                </a:r>
                <a:r>
                  <a:rPr lang="uk-UA" sz="2200" dirty="0"/>
                  <a:t> ({||w|| | w ⸦ 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i</a:t>
                </a:r>
                <a:r>
                  <a:rPr lang="uk-UA" sz="2200" dirty="0"/>
                  <a:t>, i = 1,…n}), операція w ⸦ 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i</a:t>
                </a:r>
                <a:r>
                  <a:rPr lang="uk-UA" sz="2200" dirty="0"/>
                  <a:t> позначає те, що рядок w є підрядком рядка 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i</a:t>
                </a:r>
                <a:r>
                  <a:rPr lang="uk-UA" sz="2200" dirty="0"/>
                  <a:t>.</a:t>
                </a:r>
              </a:p>
              <a:p>
                <a:r>
                  <a:rPr lang="uk-UA" sz="2200" dirty="0"/>
                  <a:t>Для знаходження НСП двох рядків 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 і  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, довжина яких m і n відповідно, необхідно заповнити матрицю </a:t>
                </a:r>
                <a:r>
                  <a:rPr lang="uk-UA" sz="2200" dirty="0" err="1"/>
                  <a:t>А</a:t>
                </a:r>
                <a:r>
                  <a:rPr lang="uk-UA" sz="2200" baseline="-25000" dirty="0" err="1"/>
                  <a:t>ij</a:t>
                </a:r>
                <a:r>
                  <a:rPr lang="uk-UA" sz="2200" dirty="0"/>
                  <a:t> розміром (m+1) x (n+1), дотримуючись наступного алгоритму: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𝐴𝑖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0=0,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=0…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=0…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=0,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                           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 ≠0,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≠0,</m:t>
                            </m:r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𝐴𝑖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−1,   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                  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 ≠0,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≠0.</m:t>
                            </m:r>
                          </m:e>
                        </m:eqArr>
                      </m:e>
                    </m:d>
                  </m:oMath>
                </a14:m>
                <a:endParaRPr lang="uk-UA" dirty="0"/>
              </a:p>
              <a:p>
                <a:r>
                  <a:rPr lang="uk-UA" sz="2200" dirty="0"/>
                  <a:t>Найбільше число </a:t>
                </a:r>
                <a:r>
                  <a:rPr lang="uk-UA" sz="2200" dirty="0" err="1"/>
                  <a:t>A</a:t>
                </a:r>
                <a:r>
                  <a:rPr lang="uk-UA" sz="2200" baseline="-25000" dirty="0" err="1"/>
                  <a:t>uv</a:t>
                </a:r>
                <a:r>
                  <a:rPr lang="uk-UA" sz="2200" dirty="0"/>
                  <a:t> в матриці являє собою довжину найдовшого спільного підрядка. Найдовшим спільним підрядком є 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[u-A</a:t>
                </a:r>
                <a:r>
                  <a:rPr lang="uk-UA" sz="2200" baseline="-25000" dirty="0"/>
                  <a:t>uv</a:t>
                </a:r>
                <a:r>
                  <a:rPr lang="uk-UA" sz="2200" dirty="0"/>
                  <a:t>+1]…s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[u] та 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[v-A</a:t>
                </a:r>
                <a:r>
                  <a:rPr lang="uk-UA" sz="2200" baseline="-25000" dirty="0"/>
                  <a:t>uv</a:t>
                </a:r>
                <a:r>
                  <a:rPr lang="uk-UA" sz="2200" dirty="0"/>
                  <a:t>+1]…s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[v].</a:t>
                </a:r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1065A8BB-DE95-4A8D-B728-D59EB7CD4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5228834"/>
              </a:xfrm>
              <a:blipFill>
                <a:blip r:embed="rId2"/>
                <a:stretch>
                  <a:fillRect l="-788" t="-1515" r="-200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65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6995C-290E-4E71-8C45-EA77F0C2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Модифікація методу НСП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9D717FFE-E222-4684-B761-5E8A0D201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sz="2400" dirty="0"/>
                  <a:t>Повторювання пошуку спільного підрядка й видалення його з коду до тих пір, поки не залишиться лише оригінальна частина.</a:t>
                </a:r>
              </a:p>
              <a:p>
                <a:endParaRPr lang="uk-UA" sz="2400" dirty="0"/>
              </a:p>
              <a:p>
                <a:r>
                  <a:rPr lang="uk-UA" sz="2400" b="0" dirty="0"/>
                  <a:t>Рівень плагіату знаходиться за формулою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uk-UA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uk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uk-U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𝐿𝐶𝑆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2)|</m:t>
                        </m:r>
                      </m:num>
                      <m:den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1|</m:t>
                        </m:r>
                      </m:den>
                    </m:f>
                  </m:oMath>
                </a14:m>
                <a:endParaRPr lang="uk-UA" sz="2400" dirty="0"/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9D717FFE-E222-4684-B761-5E8A0D201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21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05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B96D0-D702-4858-8579-283AE74C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Метод шинглів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8709C14-6DA7-4891-AE2E-D032F5F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uk-UA" sz="2400" dirty="0"/>
          </a:p>
          <a:p>
            <a:r>
              <a:rPr lang="uk-UA" sz="2400" b="1" dirty="0"/>
              <a:t>Алгоритм шинглів </a:t>
            </a:r>
            <a:r>
              <a:rPr lang="uk-UA" sz="2400" dirty="0"/>
              <a:t>– алгоритм, розроблений для пошуку копій та дублікатів тексту у веб-документі. Засіб для виявлення плагіату.</a:t>
            </a:r>
          </a:p>
          <a:p>
            <a:endParaRPr lang="uk-UA" sz="2400" dirty="0"/>
          </a:p>
          <a:p>
            <a:r>
              <a:rPr lang="uk-UA" sz="2400" b="1" dirty="0"/>
              <a:t>Шингли</a:t>
            </a:r>
            <a:r>
              <a:rPr lang="uk-UA" sz="2400" dirty="0"/>
              <a:t> – виділені з тексту підпослідовності слів.</a:t>
            </a:r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204015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CF43B-8700-42E3-BCD0-54898BF2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Модифікація методу шинглів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12C3D4F-C984-440B-91EE-D2C782210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u="sng" dirty="0"/>
              <a:t>Оригінальний 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Місце для вмісту 3">
                <a:extLst>
                  <a:ext uri="{FF2B5EF4-FFF2-40B4-BE49-F238E27FC236}">
                    <a16:creationId xmlns:a16="http://schemas.microsoft.com/office/drawing/2014/main" id="{B56CAB2E-6AF4-4304-981F-47BB19C73F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7280" y="2582333"/>
                <a:ext cx="4937760" cy="427566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uk-UA" dirty="0"/>
                  <a:t>1) нормалізація тексту;</a:t>
                </a:r>
              </a:p>
              <a:p>
                <a:pPr lvl="0"/>
                <a:r>
                  <a:rPr lang="uk-UA" dirty="0"/>
                  <a:t>2) розбиття тексту на шингли;</a:t>
                </a:r>
              </a:p>
              <a:p>
                <a:pPr lvl="0"/>
                <a:r>
                  <a:rPr lang="uk-UA" dirty="0"/>
                  <a:t>3) обрахування хеш-значень отриманих шинглів;</a:t>
                </a:r>
              </a:p>
              <a:p>
                <a:pPr lvl="0"/>
                <a:r>
                  <a:rPr lang="uk-UA" dirty="0"/>
                  <a:t>4) випадкова вибірка певної кількості значень контрольних сум;</a:t>
                </a:r>
              </a:p>
              <a:p>
                <a:pPr lvl="0"/>
                <a:r>
                  <a:rPr lang="uk-UA" dirty="0"/>
                  <a:t>5) порівняння отриманих вибірок.</a:t>
                </a:r>
              </a:p>
              <a:p>
                <a:pPr algn="ctr"/>
                <a:r>
                  <a:rPr lang="uk-UA" dirty="0"/>
                  <a:t>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2)|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⋃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2)|</m:t>
                        </m:r>
                      </m:den>
                    </m:f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" name="Місце для вмісту 3">
                <a:extLst>
                  <a:ext uri="{FF2B5EF4-FFF2-40B4-BE49-F238E27FC236}">
                    <a16:creationId xmlns:a16="http://schemas.microsoft.com/office/drawing/2014/main" id="{B56CAB2E-6AF4-4304-981F-47BB19C73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7280" y="2582333"/>
                <a:ext cx="4937760" cy="4275667"/>
              </a:xfrm>
              <a:blipFill>
                <a:blip r:embed="rId2"/>
                <a:stretch>
                  <a:fillRect l="-1235" t="-156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B66EBB76-E50C-4E01-92F1-D28605F56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u="sng" dirty="0"/>
              <a:t>модифікований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Місце для вмісту 5">
                <a:extLst>
                  <a:ext uri="{FF2B5EF4-FFF2-40B4-BE49-F238E27FC236}">
                    <a16:creationId xmlns:a16="http://schemas.microsoft.com/office/drawing/2014/main" id="{C0AA242F-7522-46F3-B698-4F7FEEF7103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17920" y="2582333"/>
                <a:ext cx="4937760" cy="577560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uk-UA" dirty="0"/>
                  <a:t>1) нормалізація тексту;</a:t>
                </a:r>
              </a:p>
              <a:p>
                <a:pPr lvl="0"/>
                <a:r>
                  <a:rPr lang="uk-UA" dirty="0"/>
                  <a:t>2) розбиття тексту на шингли;</a:t>
                </a:r>
              </a:p>
              <a:p>
                <a:pPr lvl="0"/>
                <a:r>
                  <a:rPr lang="uk-UA" dirty="0"/>
                  <a:t>3) обрахування хеш-значень отриманих шинглів;</a:t>
                </a:r>
              </a:p>
              <a:p>
                <a:pPr lvl="0"/>
                <a:r>
                  <a:rPr lang="uk-UA" dirty="0"/>
                  <a:t>4) вибірка складається з усіх обрахованих хеш-значень;</a:t>
                </a:r>
              </a:p>
              <a:p>
                <a:pPr lvl="0"/>
                <a:r>
                  <a:rPr lang="uk-UA" dirty="0"/>
                  <a:t>5) порівняння отриманих вибірок.</a:t>
                </a:r>
              </a:p>
              <a:p>
                <a:pPr algn="ctr"/>
                <a:r>
                  <a:rPr lang="uk-UA" dirty="0"/>
                  <a:t>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2)|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6" name="Місце для вмісту 5">
                <a:extLst>
                  <a:ext uri="{FF2B5EF4-FFF2-40B4-BE49-F238E27FC236}">
                    <a16:creationId xmlns:a16="http://schemas.microsoft.com/office/drawing/2014/main" id="{C0AA242F-7522-46F3-B698-4F7FEEF71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17920" y="2582333"/>
                <a:ext cx="4937760" cy="5775603"/>
              </a:xfrm>
              <a:blipFill>
                <a:blip r:embed="rId3"/>
                <a:stretch>
                  <a:fillRect l="-1235" t="-11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60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590B8-C46D-42FB-8968-084239F5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8" y="286603"/>
            <a:ext cx="11325727" cy="1450757"/>
          </a:xfrm>
        </p:spPr>
        <p:txBody>
          <a:bodyPr/>
          <a:lstStyle/>
          <a:p>
            <a:r>
              <a:rPr lang="uk-UA" dirty="0"/>
              <a:t>Результат роботи реалізованих алгоритмів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90F4C418-813A-48D0-A2B8-34FDD95E8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24" y="2026118"/>
            <a:ext cx="7461152" cy="3893419"/>
          </a:xfrm>
        </p:spPr>
      </p:pic>
    </p:spTree>
    <p:extLst>
      <p:ext uri="{BB962C8B-B14F-4D97-AF65-F5344CB8AC3E}">
        <p14:creationId xmlns:p14="http://schemas.microsoft.com/office/powerpoint/2010/main" val="40199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088A0-83F0-44C5-BF1D-48FD01DA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 роботи</a:t>
            </a:r>
          </a:p>
        </p:txBody>
      </p:sp>
      <p:pic>
        <p:nvPicPr>
          <p:cNvPr id="4" name="Демонстрація роботи програми">
            <a:hlinkClick r:id="" action="ppaction://media"/>
            <a:extLst>
              <a:ext uri="{FF2B5EF4-FFF2-40B4-BE49-F238E27FC236}">
                <a16:creationId xmlns:a16="http://schemas.microsoft.com/office/drawing/2014/main" id="{7AE96C12-3DE5-4CFF-9B56-670455D3AA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410" y="1737360"/>
            <a:ext cx="8003097" cy="4501631"/>
          </a:xfrm>
        </p:spPr>
      </p:pic>
    </p:spTree>
    <p:extLst>
      <p:ext uri="{BB962C8B-B14F-4D97-AF65-F5344CB8AC3E}">
        <p14:creationId xmlns:p14="http://schemas.microsoft.com/office/powerpoint/2010/main" val="16233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32975-35A3-44B0-97EF-8C2A23C6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2583C7F-64B3-42B7-A56D-86301D95E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b="1" dirty="0"/>
              <a:t>Досліджено:</a:t>
            </a:r>
          </a:p>
          <a:p>
            <a:pPr lvl="1"/>
            <a:r>
              <a:rPr lang="uk-UA" sz="2000" dirty="0"/>
              <a:t>- способи маскування плагіату</a:t>
            </a:r>
          </a:p>
          <a:p>
            <a:pPr lvl="1"/>
            <a:r>
              <a:rPr lang="uk-UA" sz="2000" dirty="0"/>
              <a:t>- алгоритми виявлення плагіату</a:t>
            </a:r>
          </a:p>
          <a:p>
            <a:pPr lvl="1"/>
            <a:endParaRPr lang="uk-UA" sz="2000" dirty="0"/>
          </a:p>
          <a:p>
            <a:pPr marL="201168" lvl="1" indent="0">
              <a:buNone/>
            </a:pPr>
            <a:r>
              <a:rPr lang="uk-UA" sz="2000" b="1" dirty="0"/>
              <a:t>Реалізовано:</a:t>
            </a:r>
          </a:p>
          <a:p>
            <a:pPr marL="201168" lvl="1" indent="0">
              <a:buNone/>
            </a:pPr>
            <a:r>
              <a:rPr lang="uk-UA" sz="2000" dirty="0"/>
              <a:t>	- власний алгоритм токенізації та нормалізації коду</a:t>
            </a:r>
          </a:p>
          <a:p>
            <a:pPr marL="201168" lvl="1" indent="0">
              <a:buNone/>
            </a:pPr>
            <a:r>
              <a:rPr lang="uk-UA" sz="2000" dirty="0"/>
              <a:t>	- модифіковані під поставлене завдання алгоритми шинглів та пошуку НСП</a:t>
            </a:r>
          </a:p>
        </p:txBody>
      </p:sp>
    </p:spTree>
    <p:extLst>
      <p:ext uri="{BB962C8B-B14F-4D97-AF65-F5344CB8AC3E}">
        <p14:creationId xmlns:p14="http://schemas.microsoft.com/office/powerpoint/2010/main" val="183588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982A1-47B7-4859-A62D-608DE390C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Дякую за увагу!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A1CD78C-0207-4588-995B-0D4461460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435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B3B66-24DF-4E41-8DE9-9F860EB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Проблематика задачі</a:t>
            </a:r>
          </a:p>
        </p:txBody>
      </p:sp>
      <p:pic>
        <p:nvPicPr>
          <p:cNvPr id="9" name="Місце для вмісту 8">
            <a:extLst>
              <a:ext uri="{FF2B5EF4-FFF2-40B4-BE49-F238E27FC236}">
                <a16:creationId xmlns:a16="http://schemas.microsoft.com/office/drawing/2014/main" id="{D5B6BB71-A746-40B0-BE70-084F956E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697"/>
            <a:ext cx="12192000" cy="2828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7251A-D92E-4712-88DB-1AD7FC9A41D6}"/>
              </a:ext>
            </a:extLst>
          </p:cNvPr>
          <p:cNvSpPr txBox="1"/>
          <p:nvPr/>
        </p:nvSpPr>
        <p:spPr>
          <a:xfrm>
            <a:off x="1066800" y="2036030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Використання у своїх працях чужої роботи без посилання на автора, тобто плагіат, є однією з основних проблем наукового товариства</a:t>
            </a:r>
          </a:p>
        </p:txBody>
      </p:sp>
    </p:spTree>
    <p:extLst>
      <p:ext uri="{BB962C8B-B14F-4D97-AF65-F5344CB8AC3E}">
        <p14:creationId xmlns:p14="http://schemas.microsoft.com/office/powerpoint/2010/main" val="270133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A8BC-367E-4B18-BB5E-A09EFC9A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Формалізація роботи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5B22665-18AA-414A-B764-26F66A28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b="1" dirty="0"/>
              <a:t>Актуальність</a:t>
            </a:r>
            <a:r>
              <a:rPr lang="uk-UA" sz="2400" dirty="0"/>
              <a:t> роботи пояснюється поширеним використанням плагіату серед студентів та відсутністю системи обліку лабораторних робіт в університеті.</a:t>
            </a:r>
          </a:p>
          <a:p>
            <a:r>
              <a:rPr lang="uk-UA" sz="2400" b="1" dirty="0"/>
              <a:t>Метою</a:t>
            </a:r>
            <a:r>
              <a:rPr lang="uk-UA" sz="2400" dirty="0"/>
              <a:t> роботи є реалізація алгоритмів порівняння програмних кодів на плагіат із можливістю їх подальшої інтеграції в систему обліку лабораторних робіт.</a:t>
            </a:r>
          </a:p>
          <a:p>
            <a:r>
              <a:rPr lang="uk-UA" sz="2400" b="1" dirty="0"/>
              <a:t>Об’єктом</a:t>
            </a:r>
            <a:r>
              <a:rPr lang="uk-UA" sz="2400" dirty="0"/>
              <a:t> роботи є організація перевірки лабораторних робіт в навчальному закладі і підходи до розробки програмного забезпечення для цих цілей.</a:t>
            </a:r>
          </a:p>
          <a:p>
            <a:r>
              <a:rPr lang="uk-UA" sz="2400" b="1" dirty="0"/>
              <a:t>Предметом</a:t>
            </a:r>
            <a:r>
              <a:rPr lang="uk-UA" sz="2400" dirty="0"/>
              <a:t> роботи є дослідження способів маскування плагіату та алгоритмів його виявлення.</a:t>
            </a:r>
          </a:p>
        </p:txBody>
      </p:sp>
    </p:spTree>
    <p:extLst>
      <p:ext uri="{BB962C8B-B14F-4D97-AF65-F5344CB8AC3E}">
        <p14:creationId xmlns:p14="http://schemas.microsoft.com/office/powerpoint/2010/main" val="189804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14689-DB6E-4E03-9C6E-B2D43879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Огляд існуючих систем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A6FC74E-EB4E-4F80-8719-915793AE5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64835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UNICHECK</a:t>
            </a:r>
            <a:endParaRPr lang="uk-UA" sz="2400" dirty="0"/>
          </a:p>
        </p:txBody>
      </p:sp>
      <p:pic>
        <p:nvPicPr>
          <p:cNvPr id="8" name="Місце для вмісту 7">
            <a:extLst>
              <a:ext uri="{FF2B5EF4-FFF2-40B4-BE49-F238E27FC236}">
                <a16:creationId xmlns:a16="http://schemas.microsoft.com/office/drawing/2014/main" id="{8C0685C1-46EB-4090-8DEC-539705B73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28592"/>
            <a:ext cx="4938712" cy="2392049"/>
          </a:xfrm>
        </p:spPr>
      </p:pic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CB820344-AB93-4F58-B8DF-C60E18469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MOSS</a:t>
            </a:r>
          </a:p>
          <a:p>
            <a:pPr algn="ctr"/>
            <a:r>
              <a:rPr lang="en-US" sz="2400" dirty="0"/>
              <a:t>(Measure Of Software Similarity)</a:t>
            </a:r>
            <a:endParaRPr lang="uk-UA" sz="2400" dirty="0"/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967439AE-6B84-464F-A024-2CC2C0E8A9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728592"/>
            <a:ext cx="4937125" cy="2392049"/>
          </a:xfrm>
        </p:spPr>
      </p:pic>
    </p:spTree>
    <p:extLst>
      <p:ext uri="{BB962C8B-B14F-4D97-AF65-F5344CB8AC3E}">
        <p14:creationId xmlns:p14="http://schemas.microsoft.com/office/powerpoint/2010/main" val="118950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56799-A6A6-4C1A-8FA7-70FE5F7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Способи маскування плагіату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57FFD3C-3B7F-4F7B-82C5-1AC9C2A7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dirty="0"/>
              <a:t>- перейменування змінних, назв функцій або класів</a:t>
            </a:r>
          </a:p>
          <a:p>
            <a:r>
              <a:rPr lang="uk-UA" sz="2400" dirty="0"/>
              <a:t>- додавання, видалення або зміна коментарів коду чи </a:t>
            </a:r>
            <a:r>
              <a:rPr lang="ru-RU" sz="2400" dirty="0"/>
              <a:t>тексту</a:t>
            </a:r>
          </a:p>
          <a:p>
            <a:r>
              <a:rPr lang="ru-RU" sz="2400" dirty="0"/>
              <a:t>- </a:t>
            </a:r>
            <a:r>
              <a:rPr lang="uk-UA" sz="2400" dirty="0"/>
              <a:t>заміна подібних типів змінних і (або) операторів </a:t>
            </a:r>
            <a:r>
              <a:rPr lang="ru-RU" sz="2400" dirty="0"/>
              <a:t>доступу</a:t>
            </a:r>
          </a:p>
          <a:p>
            <a:r>
              <a:rPr lang="ru-RU" sz="2400" dirty="0"/>
              <a:t>- </a:t>
            </a:r>
            <a:r>
              <a:rPr lang="ru-RU" sz="2400" dirty="0" err="1"/>
              <a:t>перенесення</a:t>
            </a:r>
            <a:r>
              <a:rPr lang="ru-RU" sz="2400" dirty="0"/>
              <a:t> </a:t>
            </a:r>
            <a:r>
              <a:rPr lang="uk-UA" sz="2400" dirty="0"/>
              <a:t>частини</a:t>
            </a:r>
            <a:r>
              <a:rPr lang="ru-RU" sz="2400" dirty="0"/>
              <a:t> коду в </a:t>
            </a:r>
            <a:r>
              <a:rPr lang="uk-UA" sz="2400" dirty="0"/>
              <a:t>окрему функцію або клас</a:t>
            </a:r>
          </a:p>
          <a:p>
            <a:r>
              <a:rPr lang="ru-RU" sz="2400" dirty="0"/>
              <a:t>- </a:t>
            </a:r>
            <a:r>
              <a:rPr lang="uk-UA" sz="2400" dirty="0"/>
              <a:t>зміна структури </a:t>
            </a:r>
            <a:r>
              <a:rPr lang="ru-RU" sz="2400" dirty="0"/>
              <a:t>коду</a:t>
            </a:r>
          </a:p>
          <a:p>
            <a:r>
              <a:rPr lang="uk-UA" sz="2400" dirty="0"/>
              <a:t>- додавання непотрібних операцій або частин </a:t>
            </a:r>
            <a:r>
              <a:rPr lang="ru-RU" sz="2400" dirty="0"/>
              <a:t>коду</a:t>
            </a:r>
          </a:p>
          <a:p>
            <a:r>
              <a:rPr lang="ru-RU" sz="2400" dirty="0"/>
              <a:t>- </a:t>
            </a:r>
            <a:r>
              <a:rPr lang="uk-UA" sz="2400" dirty="0"/>
              <a:t>написання лабораторної іншою мовою програмування</a:t>
            </a:r>
          </a:p>
        </p:txBody>
      </p:sp>
    </p:spTree>
    <p:extLst>
      <p:ext uri="{BB962C8B-B14F-4D97-AF65-F5344CB8AC3E}">
        <p14:creationId xmlns:p14="http://schemas.microsoft.com/office/powerpoint/2010/main" val="282973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97C3B-4088-488C-A800-95492CCF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33" y="286603"/>
            <a:ext cx="11149262" cy="1450757"/>
          </a:xfrm>
        </p:spPr>
        <p:txBody>
          <a:bodyPr/>
          <a:lstStyle/>
          <a:p>
            <a:r>
              <a:rPr lang="uk-UA" dirty="0"/>
              <a:t>Основні типи алгоритмів пошуку плагіату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2810B27-B187-4D8E-B44E-EDB341E8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sz="2800" dirty="0"/>
              <a:t>- алгоритми порівняння тексту</a:t>
            </a:r>
          </a:p>
          <a:p>
            <a:r>
              <a:rPr lang="uk-UA" sz="2800" dirty="0"/>
              <a:t>- алгоритми оцінки метрик програми</a:t>
            </a:r>
          </a:p>
          <a:p>
            <a:r>
              <a:rPr lang="uk-UA" sz="2800" dirty="0"/>
              <a:t>- алгоритми порівняння синтаксичних дерев або графів залежності програми</a:t>
            </a:r>
          </a:p>
          <a:p>
            <a:endParaRPr lang="uk-UA" sz="2800" dirty="0"/>
          </a:p>
          <a:p>
            <a:r>
              <a:rPr lang="uk-UA" sz="2800" dirty="0"/>
              <a:t>- алгоритми з використанням токенізації</a:t>
            </a:r>
          </a:p>
          <a:p>
            <a:pPr marL="0" indent="0">
              <a:buNone/>
            </a:pPr>
            <a:endParaRPr lang="uk-UA" sz="2800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1853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4580F-BB3E-4584-B23F-44A6C4A2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Алгоритм нормалізації коду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09FEB4D-1299-400C-8645-272235A3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"This program adds two numbers\n";</a:t>
            </a:r>
          </a:p>
          <a:p>
            <a:r>
              <a:rPr lang="en-US" dirty="0"/>
              <a:t>    int a = 12; //</a:t>
            </a:r>
            <a:r>
              <a:rPr lang="uk-UA" dirty="0"/>
              <a:t>перший доданок</a:t>
            </a:r>
          </a:p>
          <a:p>
            <a:r>
              <a:rPr lang="uk-UA" dirty="0"/>
              <a:t>    </a:t>
            </a:r>
            <a:r>
              <a:rPr lang="en-US" dirty="0"/>
              <a:t>int b = 8; //</a:t>
            </a:r>
            <a:r>
              <a:rPr lang="uk-UA" dirty="0"/>
              <a:t>другий доданок</a:t>
            </a:r>
          </a:p>
          <a:p>
            <a:r>
              <a:rPr lang="uk-UA" dirty="0"/>
              <a:t>    </a:t>
            </a:r>
            <a:r>
              <a:rPr lang="en-US" dirty="0" err="1"/>
              <a:t>cout</a:t>
            </a:r>
            <a:r>
              <a:rPr lang="en-US" dirty="0"/>
              <a:t> &lt;&lt; "a + b = " &lt;&lt; a + b;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0518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BFFC544-AEFF-4398-9B2D-9324FD019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9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uk-UA" sz="2400" dirty="0"/>
              <a:t>Видалити текст та коментарі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ECFBCCEE-765A-43BC-B256-07BD61FF2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7361"/>
            <a:ext cx="4937760" cy="4476192"/>
          </a:xfrm>
        </p:spPr>
        <p:txBody>
          <a:bodyPr>
            <a:norm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;</a:t>
            </a:r>
          </a:p>
          <a:p>
            <a:r>
              <a:rPr lang="en-US" dirty="0"/>
              <a:t>    int a = 12;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dirty="0"/>
              <a:t>int b = 8;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dirty="0" err="1"/>
              <a:t>cout</a:t>
            </a:r>
            <a:r>
              <a:rPr lang="en-US" dirty="0"/>
              <a:t> &lt;&lt;  &lt;&lt; a + b;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2B51D431-E801-4BC6-9F0E-87FAF4A71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9"/>
            <a:ext cx="5380522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Знайти всі слова та числа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4340EFC0-99C2-4601-B1D0-408A2B17E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37360"/>
            <a:ext cx="4937760" cy="4275667"/>
          </a:xfrm>
        </p:spPr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b="1" dirty="0"/>
              <a:t>include</a:t>
            </a:r>
            <a:r>
              <a:rPr lang="en-US" dirty="0"/>
              <a:t> &lt;</a:t>
            </a:r>
            <a:r>
              <a:rPr lang="en-US" b="1" dirty="0"/>
              <a:t>iostream</a:t>
            </a:r>
            <a:r>
              <a:rPr lang="en-US" dirty="0"/>
              <a:t>&gt;</a:t>
            </a:r>
          </a:p>
          <a:p>
            <a:r>
              <a:rPr lang="en-US" b="1" dirty="0"/>
              <a:t>using namespace std</a:t>
            </a:r>
            <a:r>
              <a:rPr lang="en-US" dirty="0"/>
              <a:t>;</a:t>
            </a:r>
          </a:p>
          <a:p>
            <a:r>
              <a:rPr lang="en-US" b="1" dirty="0"/>
              <a:t>int main</a:t>
            </a:r>
            <a:r>
              <a:rPr lang="en-US" dirty="0"/>
              <a:t>(){</a:t>
            </a:r>
          </a:p>
          <a:p>
            <a:r>
              <a:rPr lang="en-US" dirty="0"/>
              <a:t>    </a:t>
            </a:r>
            <a:r>
              <a:rPr lang="en-US" b="1" dirty="0" err="1"/>
              <a:t>cout</a:t>
            </a:r>
            <a:r>
              <a:rPr lang="en-US" dirty="0"/>
              <a:t> &lt;&lt; ;</a:t>
            </a:r>
          </a:p>
          <a:p>
            <a:r>
              <a:rPr lang="en-US" b="1" dirty="0"/>
              <a:t>    int a </a:t>
            </a:r>
            <a:r>
              <a:rPr lang="en-US" dirty="0"/>
              <a:t>= </a:t>
            </a:r>
            <a:r>
              <a:rPr lang="en-US" u="sng" dirty="0">
                <a:solidFill>
                  <a:srgbClr val="00B050"/>
                </a:solidFill>
              </a:rPr>
              <a:t>12</a:t>
            </a:r>
            <a:r>
              <a:rPr lang="en-US" dirty="0"/>
              <a:t>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/>
              <a:t>int b</a:t>
            </a:r>
            <a:r>
              <a:rPr lang="en-US" dirty="0"/>
              <a:t> = </a:t>
            </a:r>
            <a:r>
              <a:rPr lang="en-US" u="sng" dirty="0">
                <a:solidFill>
                  <a:srgbClr val="00B050"/>
                </a:solidFill>
              </a:rPr>
              <a:t>8</a:t>
            </a:r>
            <a:r>
              <a:rPr lang="en-US" dirty="0"/>
              <a:t>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 err="1"/>
              <a:t>cout</a:t>
            </a:r>
            <a:r>
              <a:rPr lang="en-US" dirty="0"/>
              <a:t> &lt;&lt;  &lt;&lt; </a:t>
            </a:r>
            <a:r>
              <a:rPr lang="en-US" b="1" dirty="0"/>
              <a:t>a</a:t>
            </a:r>
            <a:r>
              <a:rPr lang="en-US" dirty="0"/>
              <a:t> + </a:t>
            </a:r>
            <a:r>
              <a:rPr lang="en-US" b="1" dirty="0"/>
              <a:t>b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u="sng" dirty="0">
                <a:solidFill>
                  <a:srgbClr val="00B050"/>
                </a:solidFill>
              </a:rPr>
              <a:t>0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102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49482EFE-EE5A-4813-8367-369E364EA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8"/>
            <a:ext cx="4937760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Виконати заміну ключових</a:t>
            </a:r>
          </a:p>
          <a:p>
            <a:pPr algn="ctr"/>
            <a:r>
              <a:rPr lang="uk-UA" sz="2400" dirty="0"/>
              <a:t>слів мови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50E31F2B-8137-4A81-BFF7-F904AFC32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7359"/>
            <a:ext cx="4937760" cy="4275667"/>
          </a:xfrm>
        </p:spPr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b="1" dirty="0"/>
              <a:t>s</a:t>
            </a:r>
            <a:r>
              <a:rPr lang="en-US" dirty="0"/>
              <a:t> &lt;iostream&gt;</a:t>
            </a:r>
          </a:p>
          <a:p>
            <a:r>
              <a:rPr lang="en-US" b="1" dirty="0"/>
              <a:t>s I</a:t>
            </a:r>
            <a:r>
              <a:rPr lang="en-US" dirty="0"/>
              <a:t> std;</a:t>
            </a:r>
          </a:p>
          <a:p>
            <a:r>
              <a:rPr lang="en-US" b="1" dirty="0"/>
              <a:t>n</a:t>
            </a:r>
            <a:r>
              <a:rPr lang="en-US" dirty="0"/>
              <a:t> main(){</a:t>
            </a:r>
          </a:p>
          <a:p>
            <a:r>
              <a:rPr lang="en-US" dirty="0"/>
              <a:t>    </a:t>
            </a:r>
            <a:r>
              <a:rPr lang="en-US" b="1" dirty="0"/>
              <a:t>t</a:t>
            </a:r>
            <a:r>
              <a:rPr lang="en-US" dirty="0"/>
              <a:t> &lt;&lt; ;</a:t>
            </a:r>
          </a:p>
          <a:p>
            <a:r>
              <a:rPr lang="en-US" dirty="0"/>
              <a:t>    </a:t>
            </a:r>
            <a:r>
              <a:rPr lang="en-US" b="1" dirty="0"/>
              <a:t>n</a:t>
            </a:r>
            <a:r>
              <a:rPr lang="en-US" dirty="0"/>
              <a:t> a = 12;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/>
              <a:t>n</a:t>
            </a:r>
            <a:r>
              <a:rPr lang="en-US" dirty="0"/>
              <a:t> b = 8;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/>
              <a:t>t</a:t>
            </a:r>
            <a:r>
              <a:rPr lang="en-US" dirty="0"/>
              <a:t> &lt;&lt;  &lt;&lt; a + b;</a:t>
            </a:r>
          </a:p>
          <a:p>
            <a:r>
              <a:rPr lang="en-US" dirty="0"/>
              <a:t>    </a:t>
            </a:r>
            <a:r>
              <a:rPr lang="en-US" b="1" dirty="0"/>
              <a:t>H</a:t>
            </a:r>
            <a:r>
              <a:rPr lang="en-US" dirty="0"/>
              <a:t> 0;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C13C417-F6FF-472C-ADFC-DCACA4D37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8"/>
            <a:ext cx="4937760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Замінити числа на</a:t>
            </a:r>
          </a:p>
          <a:p>
            <a:pPr algn="ctr"/>
            <a:r>
              <a:rPr lang="uk-UA" sz="2400" dirty="0"/>
              <a:t>числовий токен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0C89B60-8EBC-46FF-AD61-6446D31DD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37360"/>
            <a:ext cx="4937760" cy="4275666"/>
          </a:xfrm>
        </p:spPr>
        <p:txBody>
          <a:bodyPr>
            <a:normAutofit/>
          </a:bodyPr>
          <a:lstStyle/>
          <a:p>
            <a:r>
              <a:rPr lang="en-US" dirty="0"/>
              <a:t>#s &lt;iostream&gt;</a:t>
            </a:r>
          </a:p>
          <a:p>
            <a:r>
              <a:rPr lang="en-US" dirty="0"/>
              <a:t>s I std;</a:t>
            </a:r>
          </a:p>
          <a:p>
            <a:r>
              <a:rPr lang="en-US" dirty="0"/>
              <a:t>n main(){</a:t>
            </a:r>
          </a:p>
          <a:p>
            <a:r>
              <a:rPr lang="en-US" dirty="0"/>
              <a:t>    t &lt;&lt; ;</a:t>
            </a:r>
          </a:p>
          <a:p>
            <a:r>
              <a:rPr lang="en-US" dirty="0"/>
              <a:t>    n a = </a:t>
            </a:r>
            <a:r>
              <a:rPr lang="en-US" b="1" dirty="0"/>
              <a:t>n</a:t>
            </a:r>
            <a:r>
              <a:rPr lang="en-US" dirty="0"/>
              <a:t>; </a:t>
            </a:r>
          </a:p>
          <a:p>
            <a:r>
              <a:rPr lang="en-US" dirty="0"/>
              <a:t>    n b = </a:t>
            </a:r>
            <a:r>
              <a:rPr lang="en-US" b="1" dirty="0"/>
              <a:t>n</a:t>
            </a:r>
            <a:r>
              <a:rPr lang="en-US" dirty="0"/>
              <a:t>; </a:t>
            </a:r>
          </a:p>
          <a:p>
            <a:r>
              <a:rPr lang="en-US" dirty="0"/>
              <a:t>    t &lt;&lt;  &lt;&lt; a + b;</a:t>
            </a:r>
          </a:p>
          <a:p>
            <a:r>
              <a:rPr lang="en-US" dirty="0"/>
              <a:t>    H </a:t>
            </a:r>
            <a:r>
              <a:rPr lang="en-US" b="1" dirty="0"/>
              <a:t>n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8839854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TM02900769[[fn=Ретроспектива]]</Template>
  <TotalTime>291</TotalTime>
  <Words>877</Words>
  <Application>Microsoft Office PowerPoint</Application>
  <PresentationFormat>Широкий екран</PresentationFormat>
  <Paragraphs>139</Paragraphs>
  <Slides>18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Cambria Math</vt:lpstr>
      <vt:lpstr>Times New Roman</vt:lpstr>
      <vt:lpstr>Ретроспектива</vt:lpstr>
      <vt:lpstr>Курсова робота на тему:</vt:lpstr>
      <vt:lpstr>Проблематика задачі</vt:lpstr>
      <vt:lpstr>Формалізація роботи</vt:lpstr>
      <vt:lpstr>Огляд існуючих систем</vt:lpstr>
      <vt:lpstr>Способи маскування плагіату</vt:lpstr>
      <vt:lpstr>Основні типи алгоритмів пошуку плагіату</vt:lpstr>
      <vt:lpstr>Алгоритм нормалізації коду</vt:lpstr>
      <vt:lpstr>Презентація PowerPoint</vt:lpstr>
      <vt:lpstr>Презентація PowerPoint</vt:lpstr>
      <vt:lpstr>Презентація PowerPoint</vt:lpstr>
      <vt:lpstr>Найдовший спільний підрядок</vt:lpstr>
      <vt:lpstr>Модифікація методу НСП</vt:lpstr>
      <vt:lpstr>Метод шинглів</vt:lpstr>
      <vt:lpstr>Модифікація методу шинглів</vt:lpstr>
      <vt:lpstr>Результат роботи реалізованих алгоритмів</vt:lpstr>
      <vt:lpstr>Демонстрація роботи</vt:lpstr>
      <vt:lpstr>Висновки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Admin</dc:creator>
  <cp:lastModifiedBy>Admin</cp:lastModifiedBy>
  <cp:revision>26</cp:revision>
  <dcterms:created xsi:type="dcterms:W3CDTF">2020-06-01T20:55:42Z</dcterms:created>
  <dcterms:modified xsi:type="dcterms:W3CDTF">2020-06-02T14:30:27Z</dcterms:modified>
</cp:coreProperties>
</file>